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5"/>
  </p:notesMasterIdLst>
  <p:handoutMasterIdLst>
    <p:handoutMasterId r:id="rId46"/>
  </p:handoutMasterIdLst>
  <p:sldIdLst>
    <p:sldId id="334" r:id="rId5"/>
    <p:sldId id="257" r:id="rId6"/>
    <p:sldId id="320" r:id="rId7"/>
    <p:sldId id="340" r:id="rId8"/>
    <p:sldId id="319" r:id="rId9"/>
    <p:sldId id="317" r:id="rId10"/>
    <p:sldId id="302" r:id="rId11"/>
    <p:sldId id="266" r:id="rId12"/>
    <p:sldId id="338" r:id="rId13"/>
    <p:sldId id="339" r:id="rId14"/>
    <p:sldId id="336" r:id="rId15"/>
    <p:sldId id="333" r:id="rId16"/>
    <p:sldId id="307" r:id="rId17"/>
    <p:sldId id="313" r:id="rId18"/>
    <p:sldId id="327" r:id="rId19"/>
    <p:sldId id="322" r:id="rId20"/>
    <p:sldId id="351" r:id="rId21"/>
    <p:sldId id="352" r:id="rId22"/>
    <p:sldId id="353" r:id="rId23"/>
    <p:sldId id="354" r:id="rId24"/>
    <p:sldId id="355" r:id="rId25"/>
    <p:sldId id="356" r:id="rId26"/>
    <p:sldId id="357" r:id="rId27"/>
    <p:sldId id="358" r:id="rId28"/>
    <p:sldId id="293" r:id="rId29"/>
    <p:sldId id="360" r:id="rId30"/>
    <p:sldId id="341" r:id="rId31"/>
    <p:sldId id="342" r:id="rId32"/>
    <p:sldId id="343" r:id="rId33"/>
    <p:sldId id="344" r:id="rId34"/>
    <p:sldId id="345" r:id="rId35"/>
    <p:sldId id="346" r:id="rId36"/>
    <p:sldId id="347" r:id="rId37"/>
    <p:sldId id="348" r:id="rId38"/>
    <p:sldId id="349" r:id="rId39"/>
    <p:sldId id="350" r:id="rId40"/>
    <p:sldId id="361" r:id="rId41"/>
    <p:sldId id="363" r:id="rId42"/>
    <p:sldId id="312" r:id="rId43"/>
    <p:sldId id="36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67" autoAdjust="0"/>
    <p:restoredTop sz="93810" autoAdjust="0"/>
  </p:normalViewPr>
  <p:slideViewPr>
    <p:cSldViewPr snapToGrid="0" showGuides="1">
      <p:cViewPr varScale="1">
        <p:scale>
          <a:sx n="90" d="100"/>
          <a:sy n="90" d="100"/>
        </p:scale>
        <p:origin x="77" y="379"/>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3/14/2023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3/14/2023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139446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3/14/2023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754759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 id="2147483703" r:id="rId53"/>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8.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hyperlink" Target="https://lucid.app/lucidspark/ddd2a66a-57b4-480a-9abc-1a6071e1e10a/edit?invitationId=inv_fc030dbc-92c6-4be9-a110-0d5a346183a8" TargetMode="External"/><Relationship Id="rId2" Type="http://schemas.openxmlformats.org/officeDocument/2006/relationships/hyperlink" Target="https://www.kaggle.com/datasets/mohammedaltet/egypt-villas-with-amenities-price" TargetMode="External"/><Relationship Id="rId1" Type="http://schemas.openxmlformats.org/officeDocument/2006/relationships/slideLayout" Target="../slideLayouts/slideLayout6.xml"/><Relationship Id="rId4" Type="http://schemas.openxmlformats.org/officeDocument/2006/relationships/hyperlink" Target="https://github.com/Eng-Esraa7/DataScienceProje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Faculty of Computer and Information Sciences</a:t>
            </a:r>
            <a:r>
              <a:rPr lang="en-US" sz="5400" dirty="0" smtClean="0"/>
              <a:t/>
            </a:r>
            <a:br>
              <a:rPr lang="en-US" sz="5400" dirty="0" smtClean="0"/>
            </a:br>
            <a:r>
              <a:rPr lang="en-US" sz="4400" dirty="0" smtClean="0"/>
              <a:t>Ain shams University </a:t>
            </a:r>
            <a:endParaRPr lang="en-US" sz="4400" dirty="0"/>
          </a:p>
        </p:txBody>
      </p:sp>
      <p:sp>
        <p:nvSpPr>
          <p:cNvPr id="3" name="Text Placeholder 2"/>
          <p:cNvSpPr>
            <a:spLocks noGrp="1"/>
          </p:cNvSpPr>
          <p:nvPr>
            <p:ph type="body" idx="1"/>
          </p:nvPr>
        </p:nvSpPr>
        <p:spPr/>
        <p:txBody>
          <a:bodyPr>
            <a:noAutofit/>
          </a:bodyPr>
          <a:lstStyle/>
          <a:p>
            <a:r>
              <a:rPr lang="en-US" sz="3600" dirty="0" smtClean="0"/>
              <a:t>Information Systems Department</a:t>
            </a:r>
            <a:r>
              <a:rPr lang="ar-EG" sz="3600" dirty="0" smtClean="0"/>
              <a:t> </a:t>
            </a:r>
            <a:r>
              <a:rPr lang="en-US" sz="3600" dirty="0" smtClean="0"/>
              <a:t> (2022-2023)</a:t>
            </a:r>
            <a:endParaRPr lang="en-US" sz="3600" dirty="0"/>
          </a:p>
        </p:txBody>
      </p:sp>
      <p:sp>
        <p:nvSpPr>
          <p:cNvPr id="4" name="Slide Number Placeholder 3"/>
          <p:cNvSpPr>
            <a:spLocks noGrp="1"/>
          </p:cNvSpPr>
          <p:nvPr>
            <p:ph type="sldNum" sz="quarter" idx="12"/>
          </p:nvPr>
        </p:nvSpPr>
        <p:spPr/>
        <p:txBody>
          <a:bodyPr/>
          <a:lstStyle/>
          <a:p>
            <a:fld id="{03DC2DEF-D2FE-4B45-ABA4-9F153FD1C98A}" type="slidenum">
              <a:rPr lang="en-US" smtClean="0"/>
              <a:t>1</a:t>
            </a:fld>
            <a:endParaRPr lang="en-US" dirty="0"/>
          </a:p>
        </p:txBody>
      </p:sp>
      <p:pic>
        <p:nvPicPr>
          <p:cNvPr id="1028" name="Picture 4" descr="https://tse4.mm.bing.net/th?id=OIP.YT35R9BMkG4Glil0Wz-noQAAAA&amp;pid=Api&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59908"/>
            <a:ext cx="2324100" cy="197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61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of dataset:</a:t>
            </a:r>
            <a:endParaRPr lang="en-US" dirty="0"/>
          </a:p>
        </p:txBody>
      </p:sp>
      <p:sp>
        <p:nvSpPr>
          <p:cNvPr id="3" name="Content Placeholder 2"/>
          <p:cNvSpPr>
            <a:spLocks noGrp="1"/>
          </p:cNvSpPr>
          <p:nvPr>
            <p:ph idx="1"/>
          </p:nvPr>
        </p:nvSpPr>
        <p:spPr>
          <a:xfrm>
            <a:off x="371474" y="1233488"/>
            <a:ext cx="5296081" cy="4943475"/>
          </a:xfrm>
        </p:spPr>
        <p:txBody>
          <a:bodyPr>
            <a:normAutofit fontScale="70000" lnSpcReduction="20000"/>
          </a:bodyPr>
          <a:lstStyle/>
          <a:p>
            <a:pPr>
              <a:lnSpc>
                <a:spcPct val="110000"/>
              </a:lnSpc>
            </a:pPr>
            <a:r>
              <a:rPr lang="en-US" dirty="0"/>
              <a:t>Type</a:t>
            </a:r>
          </a:p>
          <a:p>
            <a:pPr>
              <a:lnSpc>
                <a:spcPct val="110000"/>
              </a:lnSpc>
            </a:pPr>
            <a:r>
              <a:rPr lang="en-US" dirty="0"/>
              <a:t>Price</a:t>
            </a:r>
          </a:p>
          <a:p>
            <a:pPr>
              <a:lnSpc>
                <a:spcPct val="110000"/>
              </a:lnSpc>
            </a:pPr>
            <a:r>
              <a:rPr lang="en-US" dirty="0"/>
              <a:t>Bedrooms</a:t>
            </a:r>
          </a:p>
          <a:p>
            <a:pPr>
              <a:lnSpc>
                <a:spcPct val="110000"/>
              </a:lnSpc>
            </a:pPr>
            <a:r>
              <a:rPr lang="en-US" dirty="0"/>
              <a:t>Bathrooms</a:t>
            </a:r>
          </a:p>
          <a:p>
            <a:pPr>
              <a:lnSpc>
                <a:spcPct val="110000"/>
              </a:lnSpc>
            </a:pPr>
            <a:r>
              <a:rPr lang="en-US" dirty="0"/>
              <a:t>Area</a:t>
            </a:r>
          </a:p>
          <a:p>
            <a:pPr>
              <a:lnSpc>
                <a:spcPct val="110000"/>
              </a:lnSpc>
            </a:pPr>
            <a:r>
              <a:rPr lang="en-US" dirty="0"/>
              <a:t>Furnished</a:t>
            </a:r>
          </a:p>
          <a:p>
            <a:pPr>
              <a:lnSpc>
                <a:spcPct val="110000"/>
              </a:lnSpc>
            </a:pPr>
            <a:r>
              <a:rPr lang="en-US" dirty="0"/>
              <a:t>Compound</a:t>
            </a:r>
          </a:p>
          <a:p>
            <a:pPr>
              <a:lnSpc>
                <a:spcPct val="110000"/>
              </a:lnSpc>
            </a:pPr>
            <a:r>
              <a:rPr lang="en-US" dirty="0"/>
              <a:t>Payment_Option</a:t>
            </a:r>
          </a:p>
          <a:p>
            <a:pPr>
              <a:lnSpc>
                <a:spcPct val="110000"/>
              </a:lnSpc>
            </a:pPr>
            <a:r>
              <a:rPr lang="en-US" dirty="0"/>
              <a:t>Delivery_Date</a:t>
            </a:r>
          </a:p>
          <a:p>
            <a:pPr>
              <a:lnSpc>
                <a:spcPct val="110000"/>
              </a:lnSpc>
            </a:pPr>
            <a:r>
              <a:rPr lang="en-US" dirty="0"/>
              <a:t>Delivery_Term</a:t>
            </a:r>
          </a:p>
          <a:p>
            <a:pPr>
              <a:lnSpc>
                <a:spcPct val="110000"/>
              </a:lnSpc>
            </a:pPr>
            <a:r>
              <a:rPr lang="en-US" dirty="0"/>
              <a:t>City</a:t>
            </a:r>
          </a:p>
          <a:p>
            <a:pPr>
              <a:lnSpc>
                <a:spcPct val="110000"/>
              </a:lnSpc>
            </a:pPr>
            <a:r>
              <a:rPr lang="en-US" dirty="0" smtClean="0"/>
              <a:t>Description</a:t>
            </a:r>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10</a:t>
            </a:fld>
            <a:endParaRPr lang="en-US" dirty="0"/>
          </a:p>
        </p:txBody>
      </p:sp>
      <p:sp>
        <p:nvSpPr>
          <p:cNvPr id="6" name="Content Placeholder 2"/>
          <p:cNvSpPr txBox="1">
            <a:spLocks/>
          </p:cNvSpPr>
          <p:nvPr/>
        </p:nvSpPr>
        <p:spPr>
          <a:xfrm>
            <a:off x="6131718" y="1233487"/>
            <a:ext cx="5296081" cy="49434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dirty="0" smtClean="0"/>
              <a:t>Private_Garden</a:t>
            </a:r>
          </a:p>
          <a:p>
            <a:pPr>
              <a:lnSpc>
                <a:spcPct val="110000"/>
              </a:lnSpc>
            </a:pPr>
            <a:r>
              <a:rPr lang="en-US" dirty="0" smtClean="0"/>
              <a:t>Security</a:t>
            </a:r>
          </a:p>
          <a:p>
            <a:pPr>
              <a:lnSpc>
                <a:spcPct val="110000"/>
              </a:lnSpc>
            </a:pPr>
            <a:r>
              <a:rPr lang="en-US" dirty="0" smtClean="0"/>
              <a:t>Balcony</a:t>
            </a:r>
            <a:endParaRPr lang="en-US" dirty="0"/>
          </a:p>
          <a:p>
            <a:pPr>
              <a:lnSpc>
                <a:spcPct val="110000"/>
              </a:lnSpc>
            </a:pPr>
            <a:r>
              <a:rPr lang="en-US" dirty="0"/>
              <a:t>Pets_Allowed</a:t>
            </a:r>
          </a:p>
          <a:p>
            <a:pPr>
              <a:lnSpc>
                <a:spcPct val="110000"/>
              </a:lnSpc>
            </a:pPr>
            <a:r>
              <a:rPr lang="en-US" dirty="0"/>
              <a:t>Covered_Parking</a:t>
            </a:r>
          </a:p>
          <a:p>
            <a:pPr>
              <a:lnSpc>
                <a:spcPct val="110000"/>
              </a:lnSpc>
            </a:pPr>
            <a:r>
              <a:rPr lang="en-US" dirty="0"/>
              <a:t>Maids_Room</a:t>
            </a:r>
          </a:p>
          <a:p>
            <a:pPr>
              <a:lnSpc>
                <a:spcPct val="110000"/>
              </a:lnSpc>
            </a:pPr>
            <a:r>
              <a:rPr lang="en-US" dirty="0"/>
              <a:t>Electricity_Meter</a:t>
            </a:r>
          </a:p>
          <a:p>
            <a:pPr>
              <a:lnSpc>
                <a:spcPct val="110000"/>
              </a:lnSpc>
            </a:pPr>
            <a:r>
              <a:rPr lang="en-US" dirty="0"/>
              <a:t>Natural_Gas</a:t>
            </a:r>
          </a:p>
          <a:p>
            <a:pPr>
              <a:lnSpc>
                <a:spcPct val="110000"/>
              </a:lnSpc>
            </a:pPr>
            <a:r>
              <a:rPr lang="en-US" dirty="0"/>
              <a:t>Landline</a:t>
            </a:r>
          </a:p>
          <a:p>
            <a:pPr>
              <a:lnSpc>
                <a:spcPct val="110000"/>
              </a:lnSpc>
            </a:pPr>
            <a:r>
              <a:rPr lang="en-US" dirty="0"/>
              <a:t>Pool</a:t>
            </a:r>
          </a:p>
          <a:p>
            <a:pPr>
              <a:lnSpc>
                <a:spcPct val="110000"/>
              </a:lnSpc>
            </a:pPr>
            <a:r>
              <a:rPr lang="en-US" dirty="0"/>
              <a:t>Central_heating</a:t>
            </a:r>
          </a:p>
          <a:p>
            <a:pPr>
              <a:lnSpc>
                <a:spcPct val="110000"/>
              </a:lnSpc>
            </a:pPr>
            <a:r>
              <a:rPr lang="en-US" dirty="0"/>
              <a:t>Built_in_Kitchen_Appliances</a:t>
            </a:r>
          </a:p>
          <a:p>
            <a:pPr>
              <a:lnSpc>
                <a:spcPct val="110000"/>
              </a:lnSpc>
            </a:pPr>
            <a:r>
              <a:rPr lang="en-US" dirty="0"/>
              <a:t>Elevator</a:t>
            </a:r>
          </a:p>
        </p:txBody>
      </p:sp>
    </p:spTree>
    <p:extLst>
      <p:ext uri="{BB962C8B-B14F-4D97-AF65-F5344CB8AC3E}">
        <p14:creationId xmlns:p14="http://schemas.microsoft.com/office/powerpoint/2010/main" val="143742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487117" y="51305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Dataset(Egypt_villas_price)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365760" y="51305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49518"/>
            <a:ext cx="11740551" cy="5531494"/>
          </a:xfrm>
          <a:prstGeom prst="rect">
            <a:avLst/>
          </a:prstGeom>
        </p:spPr>
      </p:pic>
    </p:spTree>
    <p:extLst>
      <p:ext uri="{BB962C8B-B14F-4D97-AF65-F5344CB8AC3E}">
        <p14:creationId xmlns:p14="http://schemas.microsoft.com/office/powerpoint/2010/main" val="2308592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3200" dirty="0" smtClean="0"/>
              <a:t>System Architecture  </a:t>
            </a:r>
            <a:endParaRPr lang="en-US" sz="3200" dirty="0"/>
          </a:p>
        </p:txBody>
      </p:sp>
      <p:sp>
        <p:nvSpPr>
          <p:cNvPr id="3" name="Slide Number Placeholder 2"/>
          <p:cNvSpPr>
            <a:spLocks noGrp="1"/>
          </p:cNvSpPr>
          <p:nvPr>
            <p:ph type="sldNum" sz="quarter" idx="12"/>
          </p:nvPr>
        </p:nvSpPr>
        <p:spPr/>
        <p:txBody>
          <a:bodyPr/>
          <a:lstStyle/>
          <a:p>
            <a:fld id="{03DC2DEF-D2FE-4B45-ABA4-9F153FD1C98A}" type="slidenum">
              <a:rPr lang="en-US" smtClean="0"/>
              <a:t>12</a:t>
            </a:fld>
            <a:endParaRPr lang="en-US" dirty="0"/>
          </a:p>
        </p:txBody>
      </p:sp>
      <p:cxnSp>
        <p:nvCxnSpPr>
          <p:cNvPr id="7" name="Straight Connector 6">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303741" y="517290"/>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311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770" y="1019174"/>
            <a:ext cx="8961897" cy="5768907"/>
          </a:xfrm>
          <a:prstGeom prst="rect">
            <a:avLst/>
          </a:prstGeom>
        </p:spPr>
      </p:pic>
    </p:spTree>
    <p:extLst>
      <p:ext uri="{BB962C8B-B14F-4D97-AF65-F5344CB8AC3E}">
        <p14:creationId xmlns:p14="http://schemas.microsoft.com/office/powerpoint/2010/main" val="170763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Main Functionalities</a:t>
            </a:r>
            <a:endParaRPr lang="en-US" dirty="0"/>
          </a:p>
        </p:txBody>
      </p:sp>
      <p:sp>
        <p:nvSpPr>
          <p:cNvPr id="3" name="Content Placeholder 2"/>
          <p:cNvSpPr>
            <a:spLocks noGrp="1"/>
          </p:cNvSpPr>
          <p:nvPr>
            <p:ph idx="1"/>
          </p:nvPr>
        </p:nvSpPr>
        <p:spPr/>
        <p:txBody>
          <a:bodyPr>
            <a:normAutofit fontScale="85000" lnSpcReduction="20000"/>
          </a:bodyPr>
          <a:lstStyle/>
          <a:p>
            <a:pPr>
              <a:lnSpc>
                <a:spcPct val="110000"/>
              </a:lnSpc>
            </a:pPr>
            <a:r>
              <a:rPr lang="en-US" dirty="0"/>
              <a:t>R</a:t>
            </a:r>
            <a:r>
              <a:rPr lang="en-US" dirty="0" smtClean="0"/>
              <a:t>egister </a:t>
            </a:r>
            <a:r>
              <a:rPr lang="en-US" dirty="0"/>
              <a:t>&amp; log in</a:t>
            </a:r>
            <a:r>
              <a:rPr lang="en-US" dirty="0" smtClean="0"/>
              <a:t>.</a:t>
            </a:r>
            <a:endParaRPr lang="en-US" dirty="0">
              <a:solidFill>
                <a:schemeClr val="accent3">
                  <a:lumMod val="60000"/>
                  <a:lumOff val="40000"/>
                </a:schemeClr>
              </a:solidFill>
            </a:endParaRPr>
          </a:p>
          <a:p>
            <a:pPr>
              <a:lnSpc>
                <a:spcPct val="110000"/>
              </a:lnSpc>
            </a:pPr>
            <a:r>
              <a:rPr lang="en-US" dirty="0" smtClean="0"/>
              <a:t>Each user have a profile with public rate. </a:t>
            </a:r>
          </a:p>
          <a:p>
            <a:pPr>
              <a:lnSpc>
                <a:spcPct val="110000"/>
              </a:lnSpc>
            </a:pPr>
            <a:r>
              <a:rPr lang="en-US" dirty="0"/>
              <a:t>Each user can buy or sell</a:t>
            </a:r>
            <a:r>
              <a:rPr lang="en-US" dirty="0" smtClean="0"/>
              <a:t>.</a:t>
            </a:r>
          </a:p>
          <a:p>
            <a:pPr>
              <a:lnSpc>
                <a:spcPct val="110000"/>
              </a:lnSpc>
            </a:pPr>
            <a:r>
              <a:rPr lang="en-US" dirty="0" smtClean="0"/>
              <a:t>User </a:t>
            </a:r>
            <a:r>
              <a:rPr lang="en-US" dirty="0"/>
              <a:t>can either rent or offer his estate for rent. </a:t>
            </a:r>
          </a:p>
          <a:p>
            <a:pPr>
              <a:lnSpc>
                <a:spcPct val="110000"/>
              </a:lnSpc>
            </a:pPr>
            <a:r>
              <a:rPr lang="en-US" dirty="0" smtClean="0"/>
              <a:t>Recommending </a:t>
            </a:r>
            <a:r>
              <a:rPr lang="en-US" dirty="0"/>
              <a:t>estates that are nearby to the selected location</a:t>
            </a:r>
            <a:r>
              <a:rPr lang="en-US" dirty="0" smtClean="0"/>
              <a:t>.</a:t>
            </a:r>
          </a:p>
          <a:p>
            <a:pPr>
              <a:lnSpc>
                <a:spcPct val="110000"/>
              </a:lnSpc>
            </a:pPr>
            <a:r>
              <a:rPr lang="en-US" dirty="0"/>
              <a:t>Prediction for price by </a:t>
            </a:r>
            <a:r>
              <a:rPr lang="en-US" dirty="0" smtClean="0"/>
              <a:t>different features.</a:t>
            </a:r>
            <a:endParaRPr lang="en-US" dirty="0"/>
          </a:p>
          <a:p>
            <a:pPr>
              <a:lnSpc>
                <a:spcPct val="110000"/>
              </a:lnSpc>
            </a:pPr>
            <a:r>
              <a:rPr lang="en-US" dirty="0" smtClean="0"/>
              <a:t>Algorithm to find the estate with the highest rate, lowest Price and largest space. Market risk price accuracy after 10 years(Bays rule): </a:t>
            </a:r>
          </a:p>
          <a:p>
            <a:pPr marL="0" indent="0">
              <a:lnSpc>
                <a:spcPct val="110000"/>
              </a:lnSpc>
              <a:buNone/>
            </a:pPr>
            <a:r>
              <a:rPr lang="en-US" dirty="0" smtClean="0"/>
              <a:t>(</a:t>
            </a:r>
            <a:r>
              <a:rPr lang="en-US" dirty="0"/>
              <a:t>using some information about the estate, system can tell the user the percentage of risk over the next 10 years</a:t>
            </a:r>
            <a:r>
              <a:rPr lang="en-US" dirty="0" smtClean="0"/>
              <a:t>).</a:t>
            </a:r>
          </a:p>
          <a:p>
            <a:pPr>
              <a:lnSpc>
                <a:spcPct val="110000"/>
              </a:lnSpc>
            </a:pPr>
            <a:r>
              <a:rPr lang="en-US" dirty="0" smtClean="0"/>
              <a:t>Predict the price range(clustering).</a:t>
            </a:r>
          </a:p>
          <a:p>
            <a:pPr marL="0" indent="0">
              <a:lnSpc>
                <a:spcPct val="110000"/>
              </a:lnSpc>
              <a:buNone/>
            </a:pPr>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13</a:t>
            </a:fld>
            <a:endParaRPr lang="en-US" dirty="0"/>
          </a:p>
        </p:txBody>
      </p:sp>
      <p:cxnSp>
        <p:nvCxnSpPr>
          <p:cNvPr id="5" name="Straight Connector 4">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334375" y="634155"/>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364067" y="634155"/>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16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Main Functionalities (Cont.)</a:t>
            </a:r>
            <a:endParaRPr lang="en-US" dirty="0"/>
          </a:p>
        </p:txBody>
      </p:sp>
      <p:sp>
        <p:nvSpPr>
          <p:cNvPr id="3" name="Content Placeholder 2"/>
          <p:cNvSpPr>
            <a:spLocks noGrp="1"/>
          </p:cNvSpPr>
          <p:nvPr>
            <p:ph idx="1"/>
          </p:nvPr>
        </p:nvSpPr>
        <p:spPr/>
        <p:txBody>
          <a:bodyPr>
            <a:normAutofit/>
          </a:bodyPr>
          <a:lstStyle/>
          <a:p>
            <a:r>
              <a:rPr lang="en-US" sz="3200" dirty="0"/>
              <a:t>There will be part like auction:</a:t>
            </a:r>
          </a:p>
          <a:p>
            <a:pPr marL="964350" lvl="1" indent="-514350">
              <a:buFont typeface="+mj-lt"/>
              <a:buAutoNum type="arabicParenR"/>
            </a:pPr>
            <a:r>
              <a:rPr lang="en-US" sz="2800" dirty="0"/>
              <a:t>Seller can add his item and choose date of auction’s starting.</a:t>
            </a:r>
          </a:p>
          <a:p>
            <a:pPr marL="964350" lvl="1" indent="-514350">
              <a:buFont typeface="+mj-lt"/>
              <a:buAutoNum type="arabicParenR"/>
            </a:pPr>
            <a:r>
              <a:rPr lang="en-US" sz="2800" dirty="0"/>
              <a:t>Buyer can add this item to his wish list and get notification before starting.</a:t>
            </a:r>
          </a:p>
          <a:p>
            <a:pPr marL="964350" lvl="1" indent="-514350">
              <a:buFont typeface="+mj-lt"/>
              <a:buAutoNum type="arabicParenR"/>
            </a:pPr>
            <a:r>
              <a:rPr lang="en-US" sz="2800" dirty="0"/>
              <a:t>There is screen with highest price and name of the owner of the highest price, screen update automatic when another buyer enter high price.</a:t>
            </a:r>
          </a:p>
          <a:p>
            <a:pPr marL="964350" lvl="1" indent="-514350">
              <a:buFont typeface="+mj-lt"/>
              <a:buAutoNum type="arabicParenR"/>
            </a:pPr>
            <a:r>
              <a:rPr lang="en-US" sz="2800" dirty="0"/>
              <a:t>When auction end buyer and seller get message with info. about each others included phone number.</a:t>
            </a:r>
          </a:p>
          <a:p>
            <a:pPr marL="964350" lvl="1" indent="-514350">
              <a:buFont typeface="+mj-lt"/>
              <a:buAutoNum type="arabicParenR"/>
            </a:pPr>
            <a:r>
              <a:rPr lang="en-US" sz="2800" dirty="0"/>
              <a:t>The higher auction price, the higher the risk.</a:t>
            </a:r>
          </a:p>
          <a:p>
            <a:pPr marL="0" indent="0">
              <a:lnSpc>
                <a:spcPct val="110000"/>
              </a:lnSpc>
              <a:buNone/>
            </a:pPr>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14</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1363133" y="634155"/>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901641" y="65024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33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Extra Functionalities</a:t>
            </a:r>
            <a:endParaRPr lang="en-US" dirty="0"/>
          </a:p>
        </p:txBody>
      </p:sp>
      <p:sp>
        <p:nvSpPr>
          <p:cNvPr id="3" name="Content Placeholder 2"/>
          <p:cNvSpPr>
            <a:spLocks noGrp="1"/>
          </p:cNvSpPr>
          <p:nvPr>
            <p:ph idx="1"/>
          </p:nvPr>
        </p:nvSpPr>
        <p:spPr/>
        <p:txBody>
          <a:bodyPr>
            <a:normAutofit/>
          </a:bodyPr>
          <a:lstStyle/>
          <a:p>
            <a:pPr>
              <a:lnSpc>
                <a:spcPct val="110000"/>
              </a:lnSpc>
            </a:pPr>
            <a:r>
              <a:rPr lang="en-US" dirty="0" smtClean="0"/>
              <a:t>Filtering </a:t>
            </a:r>
            <a:r>
              <a:rPr lang="en-US" dirty="0"/>
              <a:t>estates by regions ,rate and price.</a:t>
            </a:r>
          </a:p>
          <a:p>
            <a:pPr>
              <a:lnSpc>
                <a:spcPct val="110000"/>
              </a:lnSpc>
            </a:pPr>
            <a:r>
              <a:rPr lang="en-US" dirty="0" smtClean="0"/>
              <a:t>Making </a:t>
            </a:r>
            <a:r>
              <a:rPr lang="en-US" dirty="0"/>
              <a:t>a wish list of items.</a:t>
            </a:r>
          </a:p>
          <a:p>
            <a:pPr>
              <a:lnSpc>
                <a:spcPct val="110000"/>
              </a:lnSpc>
            </a:pPr>
            <a:r>
              <a:rPr lang="en-US" dirty="0" smtClean="0"/>
              <a:t>Rating </a:t>
            </a:r>
            <a:r>
              <a:rPr lang="en-US" dirty="0"/>
              <a:t>and reviewing system happens after the completion of the deal.</a:t>
            </a:r>
          </a:p>
          <a:p>
            <a:pPr>
              <a:lnSpc>
                <a:spcPct val="110000"/>
              </a:lnSpc>
            </a:pPr>
            <a:r>
              <a:rPr lang="en-US" dirty="0"/>
              <a:t>Previewing the offers and discounts in the top.</a:t>
            </a:r>
          </a:p>
          <a:p>
            <a:pPr>
              <a:lnSpc>
                <a:spcPct val="110000"/>
              </a:lnSpc>
            </a:pPr>
            <a:r>
              <a:rPr lang="en-US" dirty="0">
                <a:sym typeface="Wingdings" panose="05000000000000000000" pitchFamily="2" charset="2"/>
              </a:rPr>
              <a:t>Show top 10 sales &amp; top 10 sellers according to rating and people’s evaluation of them per week.</a:t>
            </a:r>
          </a:p>
        </p:txBody>
      </p:sp>
      <p:sp>
        <p:nvSpPr>
          <p:cNvPr id="4" name="Slide Number Placeholder 3"/>
          <p:cNvSpPr>
            <a:spLocks noGrp="1"/>
          </p:cNvSpPr>
          <p:nvPr>
            <p:ph type="sldNum" sz="quarter" idx="12"/>
          </p:nvPr>
        </p:nvSpPr>
        <p:spPr/>
        <p:txBody>
          <a:bodyPr/>
          <a:lstStyle/>
          <a:p>
            <a:fld id="{03DC2DEF-D2FE-4B45-ABA4-9F153FD1C98A}" type="slidenum">
              <a:rPr lang="en-US" smtClean="0"/>
              <a:t>15</a:t>
            </a:fld>
            <a:endParaRPr lang="en-US" dirty="0"/>
          </a:p>
        </p:txBody>
      </p:sp>
      <p:cxnSp>
        <p:nvCxnSpPr>
          <p:cNvPr id="5" name="Straight Connector 4">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60791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499532" y="607910"/>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469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4400" dirty="0" smtClean="0"/>
              <a:t>Algorithms</a:t>
            </a:r>
            <a:endParaRPr lang="en-US" sz="4400" dirty="0"/>
          </a:p>
        </p:txBody>
      </p:sp>
      <p:sp>
        <p:nvSpPr>
          <p:cNvPr id="4" name="Slide Number Placeholder 3"/>
          <p:cNvSpPr>
            <a:spLocks noGrp="1"/>
          </p:cNvSpPr>
          <p:nvPr>
            <p:ph type="sldNum" sz="quarter" idx="12"/>
          </p:nvPr>
        </p:nvSpPr>
        <p:spPr/>
        <p:txBody>
          <a:bodyPr/>
          <a:lstStyle/>
          <a:p>
            <a:fld id="{03DC2DEF-D2FE-4B45-ABA4-9F153FD1C98A}" type="slidenum">
              <a:rPr lang="en-US" smtClean="0"/>
              <a:t>16</a:t>
            </a:fld>
            <a:endParaRPr lang="en-US" dirty="0"/>
          </a:p>
        </p:txBody>
      </p:sp>
      <p:pic>
        <p:nvPicPr>
          <p:cNvPr id="1026" name="Picture 2" descr="https://miro.medium.com/v2/resize:fit:875/1*ieWjercAmE8_imKd3WI7N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4707" y="1205442"/>
            <a:ext cx="6396026" cy="49434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311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10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XGBoost</a:t>
            </a:r>
            <a:r>
              <a:rPr lang="en-US" dirty="0"/>
              <a: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17</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506992" y="564751"/>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19386" y="1199225"/>
            <a:ext cx="3999513" cy="4585871"/>
          </a:xfrm>
          <a:prstGeom prst="rect">
            <a:avLst/>
          </a:prstGeom>
          <a:noFill/>
        </p:spPr>
        <p:txBody>
          <a:bodyPr wrap="square" rtlCol="0">
            <a:spAutoFit/>
          </a:bodyPr>
          <a:lstStyle/>
          <a:p>
            <a:pPr marL="285750" indent="-285750">
              <a:buFont typeface="Arial" panose="020B0604020202020204" pitchFamily="34" charset="0"/>
              <a:buChar char="•"/>
            </a:pPr>
            <a:r>
              <a:rPr lang="en-US" sz="2400" dirty="0"/>
              <a:t>To predict price</a:t>
            </a:r>
          </a:p>
          <a:p>
            <a:pPr marL="285750" indent="-285750">
              <a:buFont typeface="Arial" panose="020B0604020202020204" pitchFamily="34" charset="0"/>
              <a:buChar char="•"/>
            </a:pPr>
            <a:r>
              <a:rPr lang="en-US" sz="2400" dirty="0" err="1"/>
              <a:t>XGBoost</a:t>
            </a:r>
            <a:r>
              <a:rPr lang="en-US" sz="2400" dirty="0"/>
              <a:t> is a popular algorithm for solving supervised learning problems, such as regression and classification.</a:t>
            </a:r>
          </a:p>
          <a:p>
            <a:pPr marL="285750" indent="-285750">
              <a:buFont typeface="Arial" panose="020B0604020202020204" pitchFamily="34" charset="0"/>
              <a:buChar char="•"/>
            </a:pPr>
            <a:r>
              <a:rPr lang="en-US" sz="2400" dirty="0" err="1"/>
              <a:t>XGBoost</a:t>
            </a:r>
            <a:r>
              <a:rPr lang="en-US" sz="2400" dirty="0"/>
              <a:t> is a popular algorithm for solving supervised learning problems, such as regression and classification.</a:t>
            </a:r>
          </a:p>
          <a:p>
            <a:pPr marL="285750" indent="-285750">
              <a:buFont typeface="Arial" panose="020B0604020202020204" pitchFamily="34" charset="0"/>
              <a:buChar char="•"/>
            </a:pPr>
            <a:endParaRPr lang="en-US" sz="2800" dirty="0"/>
          </a:p>
        </p:txBody>
      </p:sp>
      <p:pic>
        <p:nvPicPr>
          <p:cNvPr id="8" name="Content Placeholder 7">
            <a:extLst>
              <a:ext uri="{FF2B5EF4-FFF2-40B4-BE49-F238E27FC236}">
                <a16:creationId xmlns:a16="http://schemas.microsoft.com/office/drawing/2014/main" id="{9FA965D9-9BD2-20FD-F5B7-FC9CD370CDB2}"/>
              </a:ext>
            </a:extLst>
          </p:cNvPr>
          <p:cNvPicPr>
            <a:picLocks noGrp="1" noChangeAspect="1"/>
          </p:cNvPicPr>
          <p:nvPr>
            <p:ph idx="1"/>
          </p:nvPr>
        </p:nvPicPr>
        <p:blipFill>
          <a:blip r:embed="rId2"/>
          <a:stretch>
            <a:fillRect/>
          </a:stretch>
        </p:blipFill>
        <p:spPr>
          <a:xfrm>
            <a:off x="755734" y="1580460"/>
            <a:ext cx="6122408" cy="3697080"/>
          </a:xfrm>
        </p:spPr>
      </p:pic>
    </p:spTree>
    <p:extLst>
      <p:ext uri="{BB962C8B-B14F-4D97-AF65-F5344CB8AC3E}">
        <p14:creationId xmlns:p14="http://schemas.microsoft.com/office/powerpoint/2010/main" val="26665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XGBoost</a:t>
            </a:r>
            <a:r>
              <a:rPr lang="en-US" dirty="0"/>
              <a: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18</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389861" y="5482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05775" y="2059013"/>
            <a:ext cx="355600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Model with bad R2</a:t>
            </a:r>
          </a:p>
          <a:p>
            <a:pPr marL="285750" indent="-285750">
              <a:buFont typeface="Arial" panose="020B0604020202020204" pitchFamily="34" charset="0"/>
              <a:buChar char="•"/>
            </a:pPr>
            <a:r>
              <a:rPr lang="en-US" sz="2800" dirty="0"/>
              <a:t>R2 score = 0.04</a:t>
            </a:r>
          </a:p>
        </p:txBody>
      </p:sp>
      <p:pic>
        <p:nvPicPr>
          <p:cNvPr id="1026" name="Picture 2" descr="https://cdn.discordapp.com/attachments/907200433079087134/1084060201956671598/IMG-20230311-WA000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75" y="1644145"/>
            <a:ext cx="7477125" cy="425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744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XGBoost</a:t>
            </a:r>
            <a:r>
              <a:rPr lang="en-US" dirty="0"/>
              <a: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19</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363228" y="61167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05775" y="2059013"/>
            <a:ext cx="355600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Preprocessing</a:t>
            </a:r>
          </a:p>
          <a:p>
            <a:pPr marL="285750" indent="-285750">
              <a:buFont typeface="Arial" panose="020B0604020202020204" pitchFamily="34" charset="0"/>
              <a:buChar char="•"/>
            </a:pPr>
            <a:r>
              <a:rPr lang="en-US" sz="2800" dirty="0"/>
              <a:t>Encoding</a:t>
            </a:r>
          </a:p>
        </p:txBody>
      </p:sp>
      <p:pic>
        <p:nvPicPr>
          <p:cNvPr id="3074" name="Picture 2" descr="https://cdn.discordapp.com/attachments/907200433079087134/1084061213731868692/IMG-20230311-WA000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142612"/>
            <a:ext cx="7648575" cy="523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985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xmlns="" val="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normAutofit fontScale="90000"/>
          </a:bodyPr>
          <a:lstStyle/>
          <a:p>
            <a:r>
              <a:rPr lang="en-US" dirty="0"/>
              <a:t>Real-Estate Smart Prediction System </a:t>
            </a:r>
          </a:p>
        </p:txBody>
      </p:sp>
    </p:spTree>
    <p:extLst>
      <p:ext uri="{BB962C8B-B14F-4D97-AF65-F5344CB8AC3E}">
        <p14:creationId xmlns:p14="http://schemas.microsoft.com/office/powerpoint/2010/main" val="149549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XGBoost</a:t>
            </a:r>
            <a:r>
              <a:rPr lang="en-US" dirty="0"/>
              <a: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20</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354350" y="556291"/>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05775" y="2059013"/>
            <a:ext cx="3556000"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Encoding</a:t>
            </a:r>
          </a:p>
        </p:txBody>
      </p:sp>
      <p:pic>
        <p:nvPicPr>
          <p:cNvPr id="2050" name="Picture 2" descr="https://cdn.discordapp.com/attachments/907200433079087134/1084061213438263318/IMG-20230311-WA000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75" y="1432455"/>
            <a:ext cx="7620000" cy="514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03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XGBoost</a:t>
            </a:r>
            <a:r>
              <a:rPr lang="en-US" dirty="0"/>
              <a:t> Algorithm</a:t>
            </a:r>
          </a:p>
        </p:txBody>
      </p:sp>
      <p:sp>
        <p:nvSpPr>
          <p:cNvPr id="4" name="Slide Number Placeholder 3"/>
          <p:cNvSpPr>
            <a:spLocks noGrp="1"/>
          </p:cNvSpPr>
          <p:nvPr>
            <p:ph type="sldNum" sz="quarter" idx="12"/>
          </p:nvPr>
        </p:nvSpPr>
        <p:spPr/>
        <p:txBody>
          <a:bodyPr/>
          <a:lstStyle/>
          <a:p>
            <a:fld id="{03DC2DEF-D2FE-4B45-ABA4-9F153FD1C98A}" type="slidenum">
              <a:rPr lang="en-US" smtClean="0"/>
              <a:t>21</a:t>
            </a:fld>
            <a:endParaRPr lang="en-US" dirty="0"/>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296334" y="548298"/>
            <a:ext cx="4118994" cy="56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407616" y="5482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05775" y="2059013"/>
            <a:ext cx="355600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R2 score is updated = 0.69</a:t>
            </a:r>
          </a:p>
        </p:txBody>
      </p:sp>
      <p:pic>
        <p:nvPicPr>
          <p:cNvPr id="8" name="Content Placeholder 7">
            <a:extLst>
              <a:ext uri="{FF2B5EF4-FFF2-40B4-BE49-F238E27FC236}">
                <a16:creationId xmlns:a16="http://schemas.microsoft.com/office/drawing/2014/main" id="{2648A497-8FCD-6A62-A886-DD922EC7F339}"/>
              </a:ext>
            </a:extLst>
          </p:cNvPr>
          <p:cNvPicPr>
            <a:picLocks noGrp="1" noChangeAspect="1"/>
          </p:cNvPicPr>
          <p:nvPr>
            <p:ph idx="1"/>
          </p:nvPr>
        </p:nvPicPr>
        <p:blipFill>
          <a:blip r:embed="rId2"/>
          <a:stretch>
            <a:fillRect/>
          </a:stretch>
        </p:blipFill>
        <p:spPr>
          <a:xfrm>
            <a:off x="651796" y="1019175"/>
            <a:ext cx="6852100" cy="3759404"/>
          </a:xfrm>
        </p:spPr>
      </p:pic>
    </p:spTree>
    <p:extLst>
      <p:ext uri="{BB962C8B-B14F-4D97-AF65-F5344CB8AC3E}">
        <p14:creationId xmlns:p14="http://schemas.microsoft.com/office/powerpoint/2010/main" val="311664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Logistic Regression:</a:t>
            </a:r>
          </a:p>
        </p:txBody>
      </p:sp>
      <p:sp>
        <p:nvSpPr>
          <p:cNvPr id="3" name="Content Placeholder 2"/>
          <p:cNvSpPr>
            <a:spLocks noGrp="1"/>
          </p:cNvSpPr>
          <p:nvPr>
            <p:ph idx="1"/>
          </p:nvPr>
        </p:nvSpPr>
        <p:spPr/>
        <p:txBody>
          <a:bodyPr>
            <a:normAutofit/>
          </a:bodyPr>
          <a:lstStyle/>
          <a:p>
            <a:r>
              <a:rPr lang="en-US" sz="2400" dirty="0"/>
              <a:t>Suggest estate for investment.</a:t>
            </a:r>
          </a:p>
          <a:p>
            <a:r>
              <a:rPr lang="en-US" sz="2400" dirty="0"/>
              <a:t>Logistic regression is a supervised learning algorithm used for classification problems, where the output is a binary variable.</a:t>
            </a:r>
          </a:p>
        </p:txBody>
      </p:sp>
      <p:sp>
        <p:nvSpPr>
          <p:cNvPr id="4" name="Slide Number Placeholder 3"/>
          <p:cNvSpPr>
            <a:spLocks noGrp="1"/>
          </p:cNvSpPr>
          <p:nvPr>
            <p:ph type="sldNum" sz="quarter" idx="12"/>
          </p:nvPr>
        </p:nvSpPr>
        <p:spPr/>
        <p:txBody>
          <a:bodyPr/>
          <a:lstStyle/>
          <a:p>
            <a:fld id="{03DC2DEF-D2FE-4B45-ABA4-9F153FD1C98A}" type="slidenum">
              <a:rPr lang="en-US" smtClean="0"/>
              <a:t>22</a:t>
            </a:fld>
            <a:endParaRPr lang="en-US" dirty="0"/>
          </a:p>
        </p:txBody>
      </p:sp>
      <p:pic>
        <p:nvPicPr>
          <p:cNvPr id="6" name="Picture Placeholder 5">
            <a:extLst>
              <a:ext uri="{FF2B5EF4-FFF2-40B4-BE49-F238E27FC236}">
                <a16:creationId xmlns:a16="http://schemas.microsoft.com/office/drawing/2014/main" id="{FE221F20-0B3D-F617-21C2-835BE56F0D52}"/>
              </a:ext>
            </a:extLst>
          </p:cNvPr>
          <p:cNvPicPr>
            <a:picLocks noGrp="1" noChangeAspect="1"/>
          </p:cNvPicPr>
          <p:nvPr>
            <p:ph type="pic" sz="quarter" idx="13"/>
          </p:nvPr>
        </p:nvPicPr>
        <p:blipFill>
          <a:blip r:embed="rId2"/>
          <a:srcRect l="1783" r="1783"/>
          <a:stretch>
            <a:fillRect/>
          </a:stretch>
        </p:blipFill>
        <p:spPr>
          <a:xfrm>
            <a:off x="1111713" y="1051511"/>
            <a:ext cx="5138738" cy="4978400"/>
          </a:xfrm>
        </p:spPr>
      </p:pic>
    </p:spTree>
    <p:extLst>
      <p:ext uri="{BB962C8B-B14F-4D97-AF65-F5344CB8AC3E}">
        <p14:creationId xmlns:p14="http://schemas.microsoft.com/office/powerpoint/2010/main" val="146910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Naive Bayes:</a:t>
            </a:r>
          </a:p>
        </p:txBody>
      </p:sp>
      <p:sp>
        <p:nvSpPr>
          <p:cNvPr id="3" name="Content Placeholder 2"/>
          <p:cNvSpPr>
            <a:spLocks noGrp="1"/>
          </p:cNvSpPr>
          <p:nvPr>
            <p:ph idx="1"/>
          </p:nvPr>
        </p:nvSpPr>
        <p:spPr/>
        <p:txBody>
          <a:bodyPr>
            <a:normAutofit fontScale="92500" lnSpcReduction="10000"/>
          </a:bodyPr>
          <a:lstStyle/>
          <a:p>
            <a:r>
              <a:rPr lang="en-US" sz="2400" dirty="0"/>
              <a:t>Classifier to classify to categories.</a:t>
            </a:r>
          </a:p>
          <a:p>
            <a:r>
              <a:rPr lang="en-US" sz="2400" dirty="0"/>
              <a:t>Naive Bayes is a probabilistic algorithm used for classification problems.</a:t>
            </a:r>
          </a:p>
          <a:p>
            <a:r>
              <a:rPr lang="en-US" sz="2400" dirty="0"/>
              <a:t>It is based on Bayes' theorem, which describes the relationship between the probability of a hypothesis given the data and the probability of the data given the hypothesis.</a:t>
            </a:r>
          </a:p>
        </p:txBody>
      </p:sp>
      <p:sp>
        <p:nvSpPr>
          <p:cNvPr id="4" name="Slide Number Placeholder 3"/>
          <p:cNvSpPr>
            <a:spLocks noGrp="1"/>
          </p:cNvSpPr>
          <p:nvPr>
            <p:ph type="sldNum" sz="quarter" idx="12"/>
          </p:nvPr>
        </p:nvSpPr>
        <p:spPr/>
        <p:txBody>
          <a:bodyPr/>
          <a:lstStyle/>
          <a:p>
            <a:fld id="{03DC2DEF-D2FE-4B45-ABA4-9F153FD1C98A}" type="slidenum">
              <a:rPr lang="en-US" smtClean="0"/>
              <a:t>23</a:t>
            </a:fld>
            <a:endParaRPr lang="en-US" dirty="0"/>
          </a:p>
        </p:txBody>
      </p:sp>
      <p:pic>
        <p:nvPicPr>
          <p:cNvPr id="11268" name="Picture 4" descr="https://miro.medium.com/max/1200/1*X_RjvsPYKjQqcdVdl_0A-A.jpeg"/>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7707" b="1770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995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CNN Model:</a:t>
            </a:r>
          </a:p>
        </p:txBody>
      </p:sp>
      <p:sp>
        <p:nvSpPr>
          <p:cNvPr id="3" name="Content Placeholder 2"/>
          <p:cNvSpPr>
            <a:spLocks noGrp="1"/>
          </p:cNvSpPr>
          <p:nvPr>
            <p:ph idx="1"/>
          </p:nvPr>
        </p:nvSpPr>
        <p:spPr/>
        <p:txBody>
          <a:bodyPr>
            <a:normAutofit/>
          </a:bodyPr>
          <a:lstStyle/>
          <a:p>
            <a:r>
              <a:rPr lang="en-US" sz="2400" dirty="0"/>
              <a:t>Image classification (Building or not).</a:t>
            </a:r>
          </a:p>
          <a:p>
            <a:r>
              <a:rPr lang="en-US" sz="2400" dirty="0"/>
              <a:t>CNNs are a type of neural network commonly used for image recognition and classification tasks.</a:t>
            </a:r>
          </a:p>
          <a:p>
            <a:r>
              <a:rPr lang="en-US" sz="2400" dirty="0"/>
              <a:t>They are designed to take advantage of the spatial structure of image data.</a:t>
            </a:r>
          </a:p>
          <a:p>
            <a:endParaRPr lang="en-US" sz="2400" dirty="0"/>
          </a:p>
        </p:txBody>
      </p:sp>
      <p:sp>
        <p:nvSpPr>
          <p:cNvPr id="4" name="Slide Number Placeholder 3"/>
          <p:cNvSpPr>
            <a:spLocks noGrp="1"/>
          </p:cNvSpPr>
          <p:nvPr>
            <p:ph type="sldNum" sz="quarter" idx="12"/>
          </p:nvPr>
        </p:nvSpPr>
        <p:spPr/>
        <p:txBody>
          <a:bodyPr/>
          <a:lstStyle/>
          <a:p>
            <a:fld id="{03DC2DEF-D2FE-4B45-ABA4-9F153FD1C98A}" type="slidenum">
              <a:rPr lang="en-US" smtClean="0"/>
              <a:t>24</a:t>
            </a:fld>
            <a:endParaRPr lang="en-US" dirty="0"/>
          </a:p>
        </p:txBody>
      </p:sp>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xmlns="" val="1"/>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t="7346" b="7346"/>
          <a:stretch>
            <a:fillRect/>
          </a:stretch>
        </p:blipFill>
        <p:spPr/>
      </p:pic>
    </p:spTree>
    <p:extLst>
      <p:ext uri="{BB962C8B-B14F-4D97-AF65-F5344CB8AC3E}">
        <p14:creationId xmlns:p14="http://schemas.microsoft.com/office/powerpoint/2010/main" val="2951937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68246-2496-4F97-8FCA-02252116FF87}"/>
              </a:ext>
            </a:extLst>
          </p:cNvPr>
          <p:cNvSpPr>
            <a:spLocks noGrp="1"/>
          </p:cNvSpPr>
          <p:nvPr>
            <p:ph type="title"/>
          </p:nvPr>
        </p:nvSpPr>
        <p:spPr>
          <a:xfrm>
            <a:off x="371475" y="204692"/>
            <a:ext cx="11520487" cy="758824"/>
          </a:xfrm>
        </p:spPr>
        <p:txBody>
          <a:bodyPr/>
          <a:lstStyle/>
          <a:p>
            <a:r>
              <a:rPr lang="en-US" dirty="0"/>
              <a:t>Software Tools:</a:t>
            </a:r>
          </a:p>
        </p:txBody>
      </p:sp>
      <p:sp>
        <p:nvSpPr>
          <p:cNvPr id="11" name="Text Placeholder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a:lstStyle/>
          <a:p>
            <a:r>
              <a:rPr lang="en-US" dirty="0"/>
              <a:t>HTML , CSS &amp; JS</a:t>
            </a:r>
          </a:p>
          <a:p>
            <a:r>
              <a:rPr lang="en-US" dirty="0"/>
              <a:t>React to design</a:t>
            </a:r>
          </a:p>
          <a:p>
            <a:r>
              <a:rPr lang="en-US" dirty="0"/>
              <a:t>front-end</a:t>
            </a:r>
            <a:r>
              <a:rPr lang="en-US" dirty="0" smtClean="0"/>
              <a:t>.</a:t>
            </a:r>
          </a:p>
          <a:p>
            <a:endParaRPr lang="en-US" dirty="0"/>
          </a:p>
        </p:txBody>
      </p:sp>
      <p:sp>
        <p:nvSpPr>
          <p:cNvPr id="12" name="Text Placeholder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anchor="b"/>
          <a:lstStyle/>
          <a:p>
            <a:r>
              <a:rPr lang="en-US" dirty="0"/>
              <a:t>C# &amp; .Net framework</a:t>
            </a:r>
          </a:p>
          <a:p>
            <a:r>
              <a:rPr lang="en-US" dirty="0"/>
              <a:t>To manage back-end.</a:t>
            </a:r>
          </a:p>
        </p:txBody>
      </p:sp>
      <p:sp>
        <p:nvSpPr>
          <p:cNvPr id="13" name="Text Placeholder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a:lstStyle/>
          <a:p>
            <a:r>
              <a:rPr lang="en-US" dirty="0" smtClean="0"/>
              <a:t>Storage</a:t>
            </a:r>
            <a:endParaRPr lang="en-US" dirty="0"/>
          </a:p>
        </p:txBody>
      </p:sp>
      <p:sp>
        <p:nvSpPr>
          <p:cNvPr id="14" name="Text Placeholder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anchor="b"/>
          <a:lstStyle/>
          <a:p>
            <a:r>
              <a:rPr lang="en-US" dirty="0"/>
              <a:t>Python in </a:t>
            </a:r>
            <a:r>
              <a:rPr lang="en-US" dirty="0" smtClean="0"/>
              <a:t>Machine Learning</a:t>
            </a:r>
            <a:endParaRPr lang="en-US" dirty="0"/>
          </a:p>
        </p:txBody>
      </p:sp>
      <p:sp>
        <p:nvSpPr>
          <p:cNvPr id="2" name="Slide Number Placeholder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a:lstStyle/>
          <a:p>
            <a:fld id="{03DC2DEF-D2FE-4B45-ABA4-9F153FD1C98A}" type="slidenum">
              <a:rPr lang="en-US" smtClean="0"/>
              <a:t>25</a:t>
            </a:fld>
            <a:endParaRPr lang="en-US" dirty="0"/>
          </a:p>
        </p:txBody>
      </p:sp>
      <p:sp>
        <p:nvSpPr>
          <p:cNvPr id="4" name="Picture Placeholder 3"/>
          <p:cNvSpPr>
            <a:spLocks noGrp="1"/>
          </p:cNvSpPr>
          <p:nvPr>
            <p:ph type="pic" sz="quarter" idx="14"/>
          </p:nvPr>
        </p:nvSpPr>
        <p:spPr/>
      </p:sp>
      <p:pic>
        <p:nvPicPr>
          <p:cNvPr id="8196" name="Picture 4" descr="Learn C# Programming - التطبيقات على Google Play"/>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8647" b="8647"/>
          <a:stretch>
            <a:fillRect/>
          </a:stretch>
        </p:blipFill>
        <p:spPr bwMode="auto">
          <a:xfrm>
            <a:off x="3829111" y="4263232"/>
            <a:ext cx="16891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Python - Wikiversity"/>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t="8647" b="8647"/>
          <a:stretch>
            <a:fillRect/>
          </a:stretch>
        </p:blipFill>
        <p:spPr bwMode="auto">
          <a:xfrm>
            <a:off x="9659235" y="4263232"/>
            <a:ext cx="16891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login-page · GitHub Topics · GitHub"/>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l="8438" r="8438"/>
          <a:stretch>
            <a:fillRect/>
          </a:stretch>
        </p:blipFill>
        <p:spPr bwMode="auto">
          <a:xfrm>
            <a:off x="979828" y="1906878"/>
            <a:ext cx="16891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6679798" y="1906878"/>
            <a:ext cx="1747486" cy="1397000"/>
          </a:xfrm>
          <a:prstGeom prst="rect">
            <a:avLst/>
          </a:prstGeom>
        </p:spPr>
      </p:pic>
    </p:spTree>
    <p:extLst>
      <p:ext uri="{BB962C8B-B14F-4D97-AF65-F5344CB8AC3E}">
        <p14:creationId xmlns:p14="http://schemas.microsoft.com/office/powerpoint/2010/main" val="1163063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383" y="2661783"/>
            <a:ext cx="8904818" cy="1500187"/>
          </a:xfrm>
        </p:spPr>
        <p:txBody>
          <a:bodyPr>
            <a:normAutofit/>
          </a:bodyPr>
          <a:lstStyle/>
          <a:p>
            <a:r>
              <a:rPr lang="en-US" sz="5400" b="0" dirty="0" smtClean="0"/>
              <a:t>Screenshots of the system</a:t>
            </a:r>
            <a:endParaRPr lang="en-US" sz="5400" b="0" dirty="0"/>
          </a:p>
        </p:txBody>
      </p:sp>
      <p:sp>
        <p:nvSpPr>
          <p:cNvPr id="4" name="Slide Number Placeholder 3"/>
          <p:cNvSpPr>
            <a:spLocks noGrp="1"/>
          </p:cNvSpPr>
          <p:nvPr>
            <p:ph type="sldNum" sz="quarter" idx="12"/>
          </p:nvPr>
        </p:nvSpPr>
        <p:spPr/>
        <p:txBody>
          <a:bodyPr/>
          <a:lstStyle/>
          <a:p>
            <a:fld id="{03DC2DEF-D2FE-4B45-ABA4-9F153FD1C98A}" type="slidenum">
              <a:rPr lang="en-US" smtClean="0"/>
              <a:t>26</a:t>
            </a:fld>
            <a:endParaRPr lang="en-US" dirty="0"/>
          </a:p>
        </p:txBody>
      </p:sp>
    </p:spTree>
    <p:extLst>
      <p:ext uri="{BB962C8B-B14F-4D97-AF65-F5344CB8AC3E}">
        <p14:creationId xmlns:p14="http://schemas.microsoft.com/office/powerpoint/2010/main" val="1393171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27</a:t>
            </a:fld>
            <a:endParaRPr lang="en-US" dirty="0"/>
          </a:p>
        </p:txBody>
      </p:sp>
      <p:pic>
        <p:nvPicPr>
          <p:cNvPr id="4" name="Picture 3"/>
          <p:cNvPicPr>
            <a:picLocks noChangeAspect="1"/>
          </p:cNvPicPr>
          <p:nvPr/>
        </p:nvPicPr>
        <p:blipFill>
          <a:blip r:embed="rId2"/>
          <a:stretch>
            <a:fillRect/>
          </a:stretch>
        </p:blipFill>
        <p:spPr>
          <a:xfrm>
            <a:off x="128058" y="300567"/>
            <a:ext cx="11928475" cy="6172200"/>
          </a:xfrm>
          <a:prstGeom prst="rect">
            <a:avLst/>
          </a:prstGeom>
        </p:spPr>
      </p:pic>
    </p:spTree>
    <p:extLst>
      <p:ext uri="{BB962C8B-B14F-4D97-AF65-F5344CB8AC3E}">
        <p14:creationId xmlns:p14="http://schemas.microsoft.com/office/powerpoint/2010/main" val="270508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28</a:t>
            </a:fld>
            <a:endParaRPr lang="en-US" dirty="0"/>
          </a:p>
        </p:txBody>
      </p:sp>
      <p:pic>
        <p:nvPicPr>
          <p:cNvPr id="5" name="Picture 4"/>
          <p:cNvPicPr>
            <a:picLocks noChangeAspect="1"/>
          </p:cNvPicPr>
          <p:nvPr/>
        </p:nvPicPr>
        <p:blipFill>
          <a:blip r:embed="rId2"/>
          <a:stretch>
            <a:fillRect/>
          </a:stretch>
        </p:blipFill>
        <p:spPr>
          <a:xfrm>
            <a:off x="101600" y="287866"/>
            <a:ext cx="12005734" cy="6172200"/>
          </a:xfrm>
          <a:prstGeom prst="rect">
            <a:avLst/>
          </a:prstGeom>
        </p:spPr>
      </p:pic>
    </p:spTree>
    <p:extLst>
      <p:ext uri="{BB962C8B-B14F-4D97-AF65-F5344CB8AC3E}">
        <p14:creationId xmlns:p14="http://schemas.microsoft.com/office/powerpoint/2010/main" val="1267979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29</a:t>
            </a:fld>
            <a:endParaRPr lang="en-US" dirty="0"/>
          </a:p>
        </p:txBody>
      </p:sp>
      <p:pic>
        <p:nvPicPr>
          <p:cNvPr id="5" name="Picture 4"/>
          <p:cNvPicPr>
            <a:picLocks noChangeAspect="1"/>
          </p:cNvPicPr>
          <p:nvPr/>
        </p:nvPicPr>
        <p:blipFill>
          <a:blip r:embed="rId2"/>
          <a:stretch>
            <a:fillRect/>
          </a:stretch>
        </p:blipFill>
        <p:spPr>
          <a:xfrm>
            <a:off x="152399" y="158289"/>
            <a:ext cx="11940911" cy="6318712"/>
          </a:xfrm>
          <a:prstGeom prst="rect">
            <a:avLst/>
          </a:prstGeom>
        </p:spPr>
      </p:pic>
    </p:spTree>
    <p:extLst>
      <p:ext uri="{BB962C8B-B14F-4D97-AF65-F5344CB8AC3E}">
        <p14:creationId xmlns:p14="http://schemas.microsoft.com/office/powerpoint/2010/main" val="356475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0" dirty="0"/>
              <a:t>Supervisor:</a:t>
            </a:r>
          </a:p>
        </p:txBody>
      </p:sp>
      <p:sp>
        <p:nvSpPr>
          <p:cNvPr id="3" name="Text Placeholder 2"/>
          <p:cNvSpPr>
            <a:spLocks noGrp="1"/>
          </p:cNvSpPr>
          <p:nvPr>
            <p:ph type="body" idx="1"/>
          </p:nvPr>
        </p:nvSpPr>
        <p:spPr/>
        <p:txBody>
          <a:bodyPr>
            <a:noAutofit/>
          </a:bodyPr>
          <a:lstStyle/>
          <a:p>
            <a:r>
              <a:rPr lang="en-US" sz="6600" dirty="0"/>
              <a:t>Dr. Sherine Rady</a:t>
            </a:r>
          </a:p>
        </p:txBody>
      </p:sp>
      <p:sp>
        <p:nvSpPr>
          <p:cNvPr id="4" name="Slide Number Placeholder 3"/>
          <p:cNvSpPr>
            <a:spLocks noGrp="1"/>
          </p:cNvSpPr>
          <p:nvPr>
            <p:ph type="sldNum" sz="quarter" idx="12"/>
          </p:nvPr>
        </p:nvSpPr>
        <p:spPr/>
        <p:txBody>
          <a:bodyPr/>
          <a:lstStyle/>
          <a:p>
            <a:fld id="{03DC2DEF-D2FE-4B45-ABA4-9F153FD1C98A}" type="slidenum">
              <a:rPr lang="en-US" smtClean="0"/>
              <a:t>3</a:t>
            </a:fld>
            <a:endParaRPr lang="en-US" dirty="0"/>
          </a:p>
        </p:txBody>
      </p:sp>
    </p:spTree>
    <p:extLst>
      <p:ext uri="{BB962C8B-B14F-4D97-AF65-F5344CB8AC3E}">
        <p14:creationId xmlns:p14="http://schemas.microsoft.com/office/powerpoint/2010/main" val="1630878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30</a:t>
            </a:fld>
            <a:endParaRPr lang="en-US" dirty="0"/>
          </a:p>
        </p:txBody>
      </p:sp>
      <p:pic>
        <p:nvPicPr>
          <p:cNvPr id="4" name="Picture 3"/>
          <p:cNvPicPr>
            <a:picLocks noChangeAspect="1"/>
          </p:cNvPicPr>
          <p:nvPr/>
        </p:nvPicPr>
        <p:blipFill>
          <a:blip r:embed="rId2"/>
          <a:stretch>
            <a:fillRect/>
          </a:stretch>
        </p:blipFill>
        <p:spPr>
          <a:xfrm>
            <a:off x="646906" y="169334"/>
            <a:ext cx="11058525" cy="6333066"/>
          </a:xfrm>
          <a:prstGeom prst="rect">
            <a:avLst/>
          </a:prstGeom>
        </p:spPr>
      </p:pic>
    </p:spTree>
    <p:extLst>
      <p:ext uri="{BB962C8B-B14F-4D97-AF65-F5344CB8AC3E}">
        <p14:creationId xmlns:p14="http://schemas.microsoft.com/office/powerpoint/2010/main" val="888027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31</a:t>
            </a:fld>
            <a:endParaRPr lang="en-US" dirty="0"/>
          </a:p>
        </p:txBody>
      </p:sp>
      <p:pic>
        <p:nvPicPr>
          <p:cNvPr id="4" name="Picture 3"/>
          <p:cNvPicPr>
            <a:picLocks noChangeAspect="1"/>
          </p:cNvPicPr>
          <p:nvPr/>
        </p:nvPicPr>
        <p:blipFill>
          <a:blip r:embed="rId2"/>
          <a:stretch>
            <a:fillRect/>
          </a:stretch>
        </p:blipFill>
        <p:spPr>
          <a:xfrm>
            <a:off x="434180" y="347134"/>
            <a:ext cx="11457781" cy="6053667"/>
          </a:xfrm>
          <a:prstGeom prst="rect">
            <a:avLst/>
          </a:prstGeom>
        </p:spPr>
      </p:pic>
    </p:spTree>
    <p:extLst>
      <p:ext uri="{BB962C8B-B14F-4D97-AF65-F5344CB8AC3E}">
        <p14:creationId xmlns:p14="http://schemas.microsoft.com/office/powerpoint/2010/main" val="2868266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32</a:t>
            </a:fld>
            <a:endParaRPr lang="en-US" dirty="0"/>
          </a:p>
        </p:txBody>
      </p:sp>
      <p:pic>
        <p:nvPicPr>
          <p:cNvPr id="4" name="Picture 3"/>
          <p:cNvPicPr>
            <a:picLocks noChangeAspect="1"/>
          </p:cNvPicPr>
          <p:nvPr/>
        </p:nvPicPr>
        <p:blipFill>
          <a:blip r:embed="rId2"/>
          <a:stretch>
            <a:fillRect/>
          </a:stretch>
        </p:blipFill>
        <p:spPr>
          <a:xfrm>
            <a:off x="533400" y="338666"/>
            <a:ext cx="11280775" cy="5943600"/>
          </a:xfrm>
          <a:prstGeom prst="rect">
            <a:avLst/>
          </a:prstGeom>
        </p:spPr>
      </p:pic>
    </p:spTree>
    <p:extLst>
      <p:ext uri="{BB962C8B-B14F-4D97-AF65-F5344CB8AC3E}">
        <p14:creationId xmlns:p14="http://schemas.microsoft.com/office/powerpoint/2010/main" val="1258814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33</a:t>
            </a:fld>
            <a:endParaRPr lang="en-US" dirty="0"/>
          </a:p>
        </p:txBody>
      </p:sp>
      <p:pic>
        <p:nvPicPr>
          <p:cNvPr id="4" name="Picture 3"/>
          <p:cNvPicPr>
            <a:picLocks noChangeAspect="1"/>
          </p:cNvPicPr>
          <p:nvPr/>
        </p:nvPicPr>
        <p:blipFill>
          <a:blip r:embed="rId2"/>
          <a:stretch>
            <a:fillRect/>
          </a:stretch>
        </p:blipFill>
        <p:spPr>
          <a:xfrm>
            <a:off x="448733" y="330200"/>
            <a:ext cx="11443229" cy="5943600"/>
          </a:xfrm>
          <a:prstGeom prst="rect">
            <a:avLst/>
          </a:prstGeom>
        </p:spPr>
      </p:pic>
    </p:spTree>
    <p:extLst>
      <p:ext uri="{BB962C8B-B14F-4D97-AF65-F5344CB8AC3E}">
        <p14:creationId xmlns:p14="http://schemas.microsoft.com/office/powerpoint/2010/main" val="3423896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34</a:t>
            </a:fld>
            <a:endParaRPr lang="en-US" dirty="0"/>
          </a:p>
        </p:txBody>
      </p:sp>
      <p:pic>
        <p:nvPicPr>
          <p:cNvPr id="4" name="Picture 3"/>
          <p:cNvPicPr>
            <a:picLocks noChangeAspect="1"/>
          </p:cNvPicPr>
          <p:nvPr/>
        </p:nvPicPr>
        <p:blipFill>
          <a:blip r:embed="rId2"/>
          <a:stretch>
            <a:fillRect/>
          </a:stretch>
        </p:blipFill>
        <p:spPr>
          <a:xfrm>
            <a:off x="718079" y="406862"/>
            <a:ext cx="10373255" cy="5559953"/>
          </a:xfrm>
          <a:prstGeom prst="rect">
            <a:avLst/>
          </a:prstGeom>
        </p:spPr>
      </p:pic>
    </p:spTree>
    <p:extLst>
      <p:ext uri="{BB962C8B-B14F-4D97-AF65-F5344CB8AC3E}">
        <p14:creationId xmlns:p14="http://schemas.microsoft.com/office/powerpoint/2010/main" val="3626617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35</a:t>
            </a:fld>
            <a:endParaRPr lang="en-US" dirty="0"/>
          </a:p>
        </p:txBody>
      </p:sp>
      <p:pic>
        <p:nvPicPr>
          <p:cNvPr id="4" name="Picture 3"/>
          <p:cNvPicPr>
            <a:picLocks noChangeAspect="1"/>
          </p:cNvPicPr>
          <p:nvPr/>
        </p:nvPicPr>
        <p:blipFill>
          <a:blip r:embed="rId2"/>
          <a:stretch>
            <a:fillRect/>
          </a:stretch>
        </p:blipFill>
        <p:spPr>
          <a:xfrm>
            <a:off x="314853" y="219278"/>
            <a:ext cx="11577109" cy="6362700"/>
          </a:xfrm>
          <a:prstGeom prst="rect">
            <a:avLst/>
          </a:prstGeom>
        </p:spPr>
      </p:pic>
    </p:spTree>
    <p:extLst>
      <p:ext uri="{BB962C8B-B14F-4D97-AF65-F5344CB8AC3E}">
        <p14:creationId xmlns:p14="http://schemas.microsoft.com/office/powerpoint/2010/main" val="2082403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36</a:t>
            </a:fld>
            <a:endParaRPr lang="en-US" dirty="0"/>
          </a:p>
        </p:txBody>
      </p:sp>
      <p:pic>
        <p:nvPicPr>
          <p:cNvPr id="4" name="Picture 3"/>
          <p:cNvPicPr>
            <a:picLocks noChangeAspect="1"/>
          </p:cNvPicPr>
          <p:nvPr/>
        </p:nvPicPr>
        <p:blipFill>
          <a:blip r:embed="rId2"/>
          <a:stretch>
            <a:fillRect/>
          </a:stretch>
        </p:blipFill>
        <p:spPr>
          <a:xfrm>
            <a:off x="184678" y="237067"/>
            <a:ext cx="11804121" cy="6041563"/>
          </a:xfrm>
          <a:prstGeom prst="rect">
            <a:avLst/>
          </a:prstGeom>
        </p:spPr>
      </p:pic>
    </p:spTree>
    <p:extLst>
      <p:ext uri="{BB962C8B-B14F-4D97-AF65-F5344CB8AC3E}">
        <p14:creationId xmlns:p14="http://schemas.microsoft.com/office/powerpoint/2010/main" val="291270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383" y="2661783"/>
            <a:ext cx="8904818" cy="1500187"/>
          </a:xfrm>
        </p:spPr>
        <p:txBody>
          <a:bodyPr>
            <a:normAutofit/>
          </a:bodyPr>
          <a:lstStyle/>
          <a:p>
            <a:r>
              <a:rPr lang="en-US" sz="5400" b="0" dirty="0" smtClean="0"/>
              <a:t>                 Demo</a:t>
            </a:r>
            <a:endParaRPr lang="en-US" sz="5400" b="0" dirty="0"/>
          </a:p>
        </p:txBody>
      </p:sp>
      <p:sp>
        <p:nvSpPr>
          <p:cNvPr id="4" name="Slide Number Placeholder 3"/>
          <p:cNvSpPr>
            <a:spLocks noGrp="1"/>
          </p:cNvSpPr>
          <p:nvPr>
            <p:ph type="sldNum" sz="quarter" idx="12"/>
          </p:nvPr>
        </p:nvSpPr>
        <p:spPr/>
        <p:txBody>
          <a:bodyPr/>
          <a:lstStyle/>
          <a:p>
            <a:fld id="{03DC2DEF-D2FE-4B45-ABA4-9F153FD1C98A}" type="slidenum">
              <a:rPr lang="en-US" smtClean="0"/>
              <a:t>37</a:t>
            </a:fld>
            <a:endParaRPr lang="en-US" dirty="0"/>
          </a:p>
        </p:txBody>
      </p:sp>
    </p:spTree>
    <p:extLst>
      <p:ext uri="{BB962C8B-B14F-4D97-AF65-F5344CB8AC3E}">
        <p14:creationId xmlns:p14="http://schemas.microsoft.com/office/powerpoint/2010/main" val="1570441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FEDF93-2BFD-41CA-ABC7-B039102F3792}" type="slidenum">
              <a:rPr lang="en-US" smtClean="0"/>
              <a:t>38</a:t>
            </a:fld>
            <a:endParaRPr lang="en-US" dirty="0"/>
          </a:p>
        </p:txBody>
      </p:sp>
      <p:pic>
        <p:nvPicPr>
          <p:cNvPr id="3"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98425"/>
            <a:ext cx="11975042" cy="6483553"/>
          </a:xfrm>
          <a:prstGeom prst="rect">
            <a:avLst/>
          </a:prstGeom>
        </p:spPr>
      </p:pic>
    </p:spTree>
    <p:extLst>
      <p:ext uri="{BB962C8B-B14F-4D97-AF65-F5344CB8AC3E}">
        <p14:creationId xmlns:p14="http://schemas.microsoft.com/office/powerpoint/2010/main" val="26535798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pPr>
              <a:lnSpc>
                <a:spcPct val="110000"/>
              </a:lnSpc>
            </a:pPr>
            <a:r>
              <a:rPr lang="en-US" dirty="0" smtClean="0">
                <a:hlinkClick r:id="rId2" tooltip="https://www.kaggle.com/datasets/mohammedaltet/egypt-villas-with-amenities-price"/>
              </a:rPr>
              <a:t>https</a:t>
            </a:r>
            <a:r>
              <a:rPr lang="en-US" dirty="0">
                <a:hlinkClick r:id="rId2" tooltip="https://www.kaggle.com/datasets/mohammedaltet/egypt-villas-with-amenities-price"/>
              </a:rPr>
              <a:t>://www.kaggle.com/datasets/mohammedaltet/egypt-villas-with-amenities-price</a:t>
            </a:r>
            <a:r>
              <a:rPr lang="en-US" dirty="0"/>
              <a:t> (Dataset</a:t>
            </a:r>
            <a:r>
              <a:rPr lang="en-US" dirty="0" smtClean="0"/>
              <a:t>)</a:t>
            </a:r>
          </a:p>
          <a:p>
            <a:pPr>
              <a:lnSpc>
                <a:spcPct val="110000"/>
              </a:lnSpc>
            </a:pPr>
            <a:r>
              <a:rPr lang="en-US" dirty="0">
                <a:hlinkClick r:id="rId3" tooltip="https://lucid.app/lucidspark/ddd2a66a-57b4-480a-9abc-1a6071e1e10a/edit?invitationId=inv_fc030dbc-92c6-4be9-a110-0d5a346183a8#"/>
              </a:rPr>
              <a:t>https://lucid.app/lucidspark/ddd2a66a-57b4-480a-9abc-1a6071e1e10a/edit?invitationId=inv_fc030dbc-92c6-4be9-a110-0d5a346183a8</a:t>
            </a:r>
            <a:r>
              <a:rPr lang="en-US" dirty="0" smtClean="0">
                <a:hlinkClick r:id="rId3" tooltip="https://lucid.app/lucidspark/ddd2a66a-57b4-480a-9abc-1a6071e1e10a/edit?invitationId=inv_fc030dbc-92c6-4be9-a110-0d5a346183a8#"/>
              </a:rPr>
              <a:t>#</a:t>
            </a:r>
            <a:r>
              <a:rPr lang="en-US" dirty="0" smtClean="0"/>
              <a:t> (System architecture)</a:t>
            </a:r>
          </a:p>
          <a:p>
            <a:pPr>
              <a:lnSpc>
                <a:spcPct val="110000"/>
              </a:lnSpc>
            </a:pPr>
            <a:r>
              <a:rPr lang="en-US" dirty="0">
                <a:hlinkClick r:id="rId4" tooltip="https://github.com/Eng-Esraa7/DataScienceProject"/>
              </a:rPr>
              <a:t>https://</a:t>
            </a:r>
            <a:r>
              <a:rPr lang="en-US" dirty="0" smtClean="0">
                <a:hlinkClick r:id="rId4" tooltip="https://github.com/Eng-Esraa7/DataScienceProject"/>
              </a:rPr>
              <a:t>github.com/Eng-Esraa7/DataScienceProject</a:t>
            </a:r>
            <a:r>
              <a:rPr lang="en-US" dirty="0" smtClean="0"/>
              <a:t> (CNN Model)</a:t>
            </a:r>
          </a:p>
          <a:p>
            <a:pPr>
              <a:lnSpc>
                <a:spcPct val="110000"/>
              </a:lnSpc>
            </a:pPr>
            <a:endParaRPr lang="en-US" dirty="0"/>
          </a:p>
          <a:p>
            <a:pPr marL="0" indent="0">
              <a:lnSpc>
                <a:spcPct val="110000"/>
              </a:lnSpc>
              <a:buNone/>
            </a:pPr>
            <a:endParaRPr lang="en-US" dirty="0"/>
          </a:p>
          <a:p>
            <a:pPr marL="0" indent="0">
              <a:lnSpc>
                <a:spcPct val="110000"/>
              </a:lnSpc>
              <a:buNone/>
            </a:pPr>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39</a:t>
            </a:fld>
            <a:endParaRPr lang="en-US" dirty="0"/>
          </a:p>
        </p:txBody>
      </p:sp>
    </p:spTree>
    <p:extLst>
      <p:ext uri="{BB962C8B-B14F-4D97-AF65-F5344CB8AC3E}">
        <p14:creationId xmlns:p14="http://schemas.microsoft.com/office/powerpoint/2010/main" val="2807893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0" dirty="0" smtClean="0"/>
              <a:t>TA:</a:t>
            </a:r>
            <a:endParaRPr lang="en-US" sz="5400" b="0" dirty="0"/>
          </a:p>
        </p:txBody>
      </p:sp>
      <p:sp>
        <p:nvSpPr>
          <p:cNvPr id="3" name="Text Placeholder 2"/>
          <p:cNvSpPr>
            <a:spLocks noGrp="1"/>
          </p:cNvSpPr>
          <p:nvPr>
            <p:ph type="body" idx="1"/>
          </p:nvPr>
        </p:nvSpPr>
        <p:spPr/>
        <p:txBody>
          <a:bodyPr>
            <a:noAutofit/>
          </a:bodyPr>
          <a:lstStyle/>
          <a:p>
            <a:r>
              <a:rPr lang="en-US" sz="6600" dirty="0"/>
              <a:t>Dr. </a:t>
            </a:r>
            <a:r>
              <a:rPr lang="en-US" sz="6600" dirty="0" smtClean="0"/>
              <a:t>Amal Moustafa</a:t>
            </a:r>
            <a:endParaRPr lang="en-US" sz="6600" dirty="0"/>
          </a:p>
        </p:txBody>
      </p:sp>
      <p:sp>
        <p:nvSpPr>
          <p:cNvPr id="4" name="Slide Number Placeholder 3"/>
          <p:cNvSpPr>
            <a:spLocks noGrp="1"/>
          </p:cNvSpPr>
          <p:nvPr>
            <p:ph type="sldNum" sz="quarter" idx="12"/>
          </p:nvPr>
        </p:nvSpPr>
        <p:spPr/>
        <p:txBody>
          <a:bodyPr/>
          <a:lstStyle/>
          <a:p>
            <a:fld id="{03DC2DEF-D2FE-4B45-ABA4-9F153FD1C98A}" type="slidenum">
              <a:rPr lang="en-US" smtClean="0"/>
              <a:t>4</a:t>
            </a:fld>
            <a:endParaRPr lang="en-US" dirty="0"/>
          </a:p>
        </p:txBody>
      </p:sp>
    </p:spTree>
    <p:extLst>
      <p:ext uri="{BB962C8B-B14F-4D97-AF65-F5344CB8AC3E}">
        <p14:creationId xmlns:p14="http://schemas.microsoft.com/office/powerpoint/2010/main" val="2005155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383" y="2661783"/>
            <a:ext cx="8904818" cy="1500187"/>
          </a:xfrm>
        </p:spPr>
        <p:txBody>
          <a:bodyPr>
            <a:normAutofit/>
          </a:bodyPr>
          <a:lstStyle/>
          <a:p>
            <a:r>
              <a:rPr lang="en-US" sz="5400" b="0" dirty="0" smtClean="0"/>
              <a:t>                Thank you</a:t>
            </a:r>
            <a:endParaRPr lang="en-US" sz="5400" b="0" dirty="0"/>
          </a:p>
        </p:txBody>
      </p:sp>
      <p:sp>
        <p:nvSpPr>
          <p:cNvPr id="4" name="Slide Number Placeholder 3"/>
          <p:cNvSpPr>
            <a:spLocks noGrp="1"/>
          </p:cNvSpPr>
          <p:nvPr>
            <p:ph type="sldNum" sz="quarter" idx="12"/>
          </p:nvPr>
        </p:nvSpPr>
        <p:spPr/>
        <p:txBody>
          <a:bodyPr/>
          <a:lstStyle/>
          <a:p>
            <a:fld id="{03DC2DEF-D2FE-4B45-ABA4-9F153FD1C98A}" type="slidenum">
              <a:rPr lang="en-US" smtClean="0"/>
              <a:t>40</a:t>
            </a:fld>
            <a:endParaRPr lang="en-US" dirty="0"/>
          </a:p>
        </p:txBody>
      </p:sp>
    </p:spTree>
    <p:extLst>
      <p:ext uri="{BB962C8B-B14F-4D97-AF65-F5344CB8AC3E}">
        <p14:creationId xmlns:p14="http://schemas.microsoft.com/office/powerpoint/2010/main" val="2740631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a:t>
            </a:r>
          </a:p>
        </p:txBody>
      </p:sp>
      <p:sp>
        <p:nvSpPr>
          <p:cNvPr id="3" name="Content Placeholder 2"/>
          <p:cNvSpPr>
            <a:spLocks noGrp="1"/>
          </p:cNvSpPr>
          <p:nvPr>
            <p:ph idx="1"/>
          </p:nvPr>
        </p:nvSpPr>
        <p:spPr/>
        <p:txBody>
          <a:bodyPr/>
          <a:lstStyle/>
          <a:p>
            <a:r>
              <a:rPr lang="en-US" dirty="0"/>
              <a:t>Abdelrahman Mohammed Ahmed.</a:t>
            </a:r>
          </a:p>
          <a:p>
            <a:r>
              <a:rPr lang="en-US" dirty="0"/>
              <a:t>Amany Adel Soliman.</a:t>
            </a:r>
          </a:p>
          <a:p>
            <a:r>
              <a:rPr lang="en-US" dirty="0"/>
              <a:t>Shehab Adel Abdelgleel.</a:t>
            </a:r>
          </a:p>
          <a:p>
            <a:r>
              <a:rPr lang="en-US" dirty="0"/>
              <a:t>Abeer Ahmed Sholkamy.</a:t>
            </a:r>
          </a:p>
          <a:p>
            <a:r>
              <a:rPr lang="en-US" dirty="0"/>
              <a:t>Osama Ahmed Ahmed.</a:t>
            </a:r>
          </a:p>
          <a:p>
            <a:r>
              <a:rPr lang="en-US" dirty="0"/>
              <a:t>Esraa Mohammed </a:t>
            </a:r>
            <a:r>
              <a:rPr lang="en-US" dirty="0" smtClean="0"/>
              <a:t>Abdelhamid</a:t>
            </a:r>
            <a:r>
              <a:rPr lang="en-US" dirty="0"/>
              <a:t>.</a:t>
            </a:r>
          </a:p>
        </p:txBody>
      </p:sp>
      <p:sp>
        <p:nvSpPr>
          <p:cNvPr id="4" name="Slide Number Placeholder 3"/>
          <p:cNvSpPr>
            <a:spLocks noGrp="1"/>
          </p:cNvSpPr>
          <p:nvPr>
            <p:ph type="sldNum" sz="quarter" idx="12"/>
          </p:nvPr>
        </p:nvSpPr>
        <p:spPr/>
        <p:txBody>
          <a:bodyPr/>
          <a:lstStyle/>
          <a:p>
            <a:fld id="{03DC2DEF-D2FE-4B45-ABA4-9F153FD1C98A}" type="slidenum">
              <a:rPr lang="en-US" smtClean="0"/>
              <a:t>5</a:t>
            </a:fld>
            <a:endParaRPr lang="en-US" dirty="0"/>
          </a:p>
        </p:txBody>
      </p:sp>
    </p:spTree>
    <p:extLst>
      <p:ext uri="{BB962C8B-B14F-4D97-AF65-F5344CB8AC3E}">
        <p14:creationId xmlns:p14="http://schemas.microsoft.com/office/powerpoint/2010/main" val="2481975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fontScale="77500" lnSpcReduction="20000"/>
          </a:bodyPr>
          <a:lstStyle/>
          <a:p>
            <a:pPr>
              <a:lnSpc>
                <a:spcPct val="110000"/>
              </a:lnSpc>
            </a:pPr>
            <a:r>
              <a:rPr lang="en-US" dirty="0"/>
              <a:t>Introduction</a:t>
            </a:r>
            <a:r>
              <a:rPr lang="en-US" dirty="0" smtClean="0"/>
              <a:t>.</a:t>
            </a:r>
          </a:p>
          <a:p>
            <a:pPr>
              <a:lnSpc>
                <a:spcPct val="110000"/>
              </a:lnSpc>
            </a:pPr>
            <a:r>
              <a:rPr lang="en-US" dirty="0" smtClean="0"/>
              <a:t>Objective</a:t>
            </a:r>
          </a:p>
          <a:p>
            <a:pPr>
              <a:lnSpc>
                <a:spcPct val="110000"/>
              </a:lnSpc>
            </a:pPr>
            <a:r>
              <a:rPr lang="en-US" dirty="0" smtClean="0"/>
              <a:t>Dataset</a:t>
            </a:r>
            <a:endParaRPr lang="en-US" dirty="0"/>
          </a:p>
          <a:p>
            <a:pPr>
              <a:lnSpc>
                <a:spcPct val="110000"/>
              </a:lnSpc>
            </a:pPr>
            <a:r>
              <a:rPr lang="en-US" dirty="0" smtClean="0"/>
              <a:t>System </a:t>
            </a:r>
            <a:r>
              <a:rPr lang="en-US" dirty="0"/>
              <a:t>Architecture.</a:t>
            </a:r>
          </a:p>
          <a:p>
            <a:pPr>
              <a:lnSpc>
                <a:spcPct val="110000"/>
              </a:lnSpc>
            </a:pPr>
            <a:r>
              <a:rPr lang="en-US" dirty="0"/>
              <a:t>Main Functionalities. </a:t>
            </a:r>
            <a:endParaRPr lang="en-US" dirty="0" smtClean="0"/>
          </a:p>
          <a:p>
            <a:pPr>
              <a:lnSpc>
                <a:spcPct val="110000"/>
              </a:lnSpc>
            </a:pPr>
            <a:r>
              <a:rPr lang="en-US" dirty="0" smtClean="0"/>
              <a:t>Extra Functionalities.</a:t>
            </a:r>
          </a:p>
          <a:p>
            <a:pPr>
              <a:lnSpc>
                <a:spcPct val="110000"/>
              </a:lnSpc>
            </a:pPr>
            <a:r>
              <a:rPr lang="en-US" dirty="0" smtClean="0"/>
              <a:t>Algorithms.</a:t>
            </a:r>
          </a:p>
          <a:p>
            <a:pPr>
              <a:lnSpc>
                <a:spcPct val="110000"/>
              </a:lnSpc>
            </a:pPr>
            <a:r>
              <a:rPr lang="en-US" dirty="0"/>
              <a:t>Software </a:t>
            </a:r>
            <a:r>
              <a:rPr lang="en-US" dirty="0" smtClean="0"/>
              <a:t>Tools</a:t>
            </a:r>
          </a:p>
          <a:p>
            <a:pPr>
              <a:lnSpc>
                <a:spcPct val="110000"/>
              </a:lnSpc>
            </a:pPr>
            <a:r>
              <a:rPr lang="en-US" dirty="0" smtClean="0"/>
              <a:t>Screenshots of the system</a:t>
            </a:r>
          </a:p>
          <a:p>
            <a:pPr>
              <a:lnSpc>
                <a:spcPct val="110000"/>
              </a:lnSpc>
            </a:pPr>
            <a:r>
              <a:rPr lang="en-US" smtClean="0"/>
              <a:t>Demo</a:t>
            </a:r>
            <a:endParaRPr lang="en-US" dirty="0"/>
          </a:p>
          <a:p>
            <a:pPr>
              <a:lnSpc>
                <a:spcPct val="110000"/>
              </a:lnSpc>
            </a:pPr>
            <a:r>
              <a:rPr lang="en-US" dirty="0"/>
              <a:t>References.</a:t>
            </a:r>
          </a:p>
        </p:txBody>
      </p:sp>
      <p:sp>
        <p:nvSpPr>
          <p:cNvPr id="4" name="Slide Number Placeholder 3"/>
          <p:cNvSpPr>
            <a:spLocks noGrp="1"/>
          </p:cNvSpPr>
          <p:nvPr>
            <p:ph type="sldNum" sz="quarter" idx="12"/>
          </p:nvPr>
        </p:nvSpPr>
        <p:spPr/>
        <p:txBody>
          <a:bodyPr/>
          <a:lstStyle/>
          <a:p>
            <a:fld id="{03DC2DEF-D2FE-4B45-ABA4-9F153FD1C98A}" type="slidenum">
              <a:rPr lang="en-US" smtClean="0"/>
              <a:t>6</a:t>
            </a:fld>
            <a:endParaRPr lang="en-US" dirty="0"/>
          </a:p>
        </p:txBody>
      </p:sp>
    </p:spTree>
    <p:extLst>
      <p:ext uri="{BB962C8B-B14F-4D97-AF65-F5344CB8AC3E}">
        <p14:creationId xmlns:p14="http://schemas.microsoft.com/office/powerpoint/2010/main" val="190582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Introduction:</a:t>
            </a:r>
          </a:p>
        </p:txBody>
      </p:sp>
      <p:sp>
        <p:nvSpPr>
          <p:cNvPr id="3" name="Content Placeholder 2"/>
          <p:cNvSpPr>
            <a:spLocks noGrp="1"/>
          </p:cNvSpPr>
          <p:nvPr>
            <p:ph idx="1"/>
          </p:nvPr>
        </p:nvSpPr>
        <p:spPr/>
        <p:txBody>
          <a:bodyPr>
            <a:normAutofit/>
          </a:bodyPr>
          <a:lstStyle/>
          <a:p>
            <a:r>
              <a:rPr lang="en-US" sz="2400" dirty="0"/>
              <a:t>Real-Estate market in Egypt has always been challenging to deal with many features in the estate define it's values and our part is to let you know which one of them matters the most.</a:t>
            </a:r>
          </a:p>
        </p:txBody>
      </p:sp>
      <p:sp>
        <p:nvSpPr>
          <p:cNvPr id="4" name="Slide Number Placeholder 3"/>
          <p:cNvSpPr>
            <a:spLocks noGrp="1"/>
          </p:cNvSpPr>
          <p:nvPr>
            <p:ph type="sldNum" sz="quarter" idx="12"/>
          </p:nvPr>
        </p:nvSpPr>
        <p:spPr/>
        <p:txBody>
          <a:bodyPr/>
          <a:lstStyle/>
          <a:p>
            <a:fld id="{03DC2DEF-D2FE-4B45-ABA4-9F153FD1C98A}" type="slidenum">
              <a:rPr lang="en-US" smtClean="0"/>
              <a:t>7</a:t>
            </a:fld>
            <a:endParaRPr lang="en-US" dirty="0"/>
          </a:p>
        </p:txBody>
      </p:sp>
      <p:pic>
        <p:nvPicPr>
          <p:cNvPr id="9" name="Picture 2" descr="5 Problems That Property Management Software Can Solve - HeadChannel"/>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1326" r="11326"/>
          <a:stretch>
            <a:fillRect/>
          </a:stretch>
        </p:blipFill>
        <p:spPr bwMode="auto">
          <a:xfrm>
            <a:off x="1114426" y="1016000"/>
            <a:ext cx="5138738" cy="49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611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en-US" sz="4400" dirty="0"/>
              <a:t>Objective:</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3073967"/>
            <a:ext cx="5272764" cy="2920433"/>
          </a:xfrm>
        </p:spPr>
        <p:txBody>
          <a:bodyPr>
            <a:noAutofit/>
          </a:bodyPr>
          <a:lstStyle/>
          <a:p>
            <a:r>
              <a:rPr lang="en-US" sz="2400" dirty="0"/>
              <a:t>Offering help in finding the estate you need in fastest time and easiest way.</a:t>
            </a:r>
          </a:p>
          <a:p>
            <a:r>
              <a:rPr lang="en-US" sz="2400" dirty="0"/>
              <a:t>Help you to sell your estate.</a:t>
            </a:r>
          </a:p>
          <a:p>
            <a:r>
              <a:rPr lang="en-US" sz="2400" dirty="0"/>
              <a:t>Predicting the price of a estate based on the giving features.</a:t>
            </a:r>
          </a:p>
          <a:p>
            <a:r>
              <a:rPr lang="en-US" sz="2400" dirty="0"/>
              <a:t>Prediction whether the estate appropriate for investment or not?</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8</a:t>
            </a:fld>
            <a:endParaRPr lang="en-US" dirty="0"/>
          </a:p>
        </p:txBody>
      </p:sp>
      <p:sp>
        <p:nvSpPr>
          <p:cNvPr id="2" name="Picture Placeholder 1"/>
          <p:cNvSpPr>
            <a:spLocks noGrp="1"/>
          </p:cNvSpPr>
          <p:nvPr>
            <p:ph type="pic" sz="quarter" idx="13"/>
          </p:nvPr>
        </p:nvSpPr>
        <p:spPr/>
      </p:sp>
      <p:pic>
        <p:nvPicPr>
          <p:cNvPr id="8"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a:ext>
            </a:extLst>
          </a:blip>
          <a:srcRect l="22645" r="22645"/>
          <a:stretch>
            <a:fillRect/>
          </a:stretch>
        </p:blipFill>
        <p:spPr>
          <a:xfrm>
            <a:off x="1117601" y="1016000"/>
            <a:ext cx="5138058" cy="4978400"/>
          </a:xfrm>
          <a:prstGeom prst="rect">
            <a:avLst/>
          </a:prstGeom>
          <a:solidFill>
            <a:schemeClr val="bg1">
              <a:lumMod val="95000"/>
            </a:schemeClr>
          </a:solidFill>
        </p:spPr>
      </p:pic>
    </p:spTree>
    <p:extLst>
      <p:ext uri="{BB962C8B-B14F-4D97-AF65-F5344CB8AC3E}">
        <p14:creationId xmlns:p14="http://schemas.microsoft.com/office/powerpoint/2010/main" val="1300311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Dataset:</a:t>
            </a:r>
            <a:endParaRPr lang="en-US" sz="4400" dirty="0"/>
          </a:p>
        </p:txBody>
      </p:sp>
      <p:sp>
        <p:nvSpPr>
          <p:cNvPr id="3" name="Content Placeholder 2"/>
          <p:cNvSpPr>
            <a:spLocks noGrp="1"/>
          </p:cNvSpPr>
          <p:nvPr>
            <p:ph idx="1"/>
          </p:nvPr>
        </p:nvSpPr>
        <p:spPr/>
        <p:txBody>
          <a:bodyPr>
            <a:normAutofit/>
          </a:bodyPr>
          <a:lstStyle/>
          <a:p>
            <a:r>
              <a:rPr lang="en-US" sz="2400" dirty="0"/>
              <a:t>Egypt villas price depending on amenities and city locations 2022.</a:t>
            </a:r>
          </a:p>
        </p:txBody>
      </p:sp>
      <p:sp>
        <p:nvSpPr>
          <p:cNvPr id="4" name="Slide Number Placeholder 3"/>
          <p:cNvSpPr>
            <a:spLocks noGrp="1"/>
          </p:cNvSpPr>
          <p:nvPr>
            <p:ph type="sldNum" sz="quarter" idx="12"/>
          </p:nvPr>
        </p:nvSpPr>
        <p:spPr/>
        <p:txBody>
          <a:bodyPr/>
          <a:lstStyle/>
          <a:p>
            <a:fld id="{03DC2DEF-D2FE-4B45-ABA4-9F153FD1C98A}" type="slidenum">
              <a:rPr lang="en-US" smtClean="0"/>
              <a:t>9</a:t>
            </a:fld>
            <a:endParaRPr lang="en-US" dirty="0"/>
          </a:p>
        </p:txBody>
      </p:sp>
      <p:sp>
        <p:nvSpPr>
          <p:cNvPr id="5" name="Picture Placeholder 4"/>
          <p:cNvSpPr>
            <a:spLocks noGrp="1"/>
          </p:cNvSpPr>
          <p:nvPr>
            <p:ph type="pic" sz="quarter" idx="13"/>
          </p:nvPr>
        </p:nvSpPr>
        <p:spPr/>
      </p:sp>
      <p:pic>
        <p:nvPicPr>
          <p:cNvPr id="7" name="Picture 2" descr="Cover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90" y="948906"/>
            <a:ext cx="5519398" cy="512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16406"/>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Classic_Bold_Block_01_MS_v5" id="{AA60D5CE-876A-47D1-9228-3D76491083AD}" vid="{07E49AEA-13A3-4305-88B7-82B9D72D0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1B6A5B5-1BEC-4EEA-9356-9BFD758ACB72}">
  <ds:schemaRefs>
    <ds:schemaRef ds:uri="http://schemas.microsoft.com/sharepoint/v3/contenttype/forms"/>
  </ds:schemaRefs>
</ds:datastoreItem>
</file>

<file path=customXml/itemProps2.xml><?xml version="1.0" encoding="utf-8"?>
<ds:datastoreItem xmlns:ds="http://schemas.openxmlformats.org/officeDocument/2006/customXml" ds:itemID="{16D1F562-76A4-4CE4-B3CA-758D572E9454}">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60C99C-4D9A-4DAB-AA53-E488AEBCAE16}">
  <ds:schemaRefs>
    <ds:schemaRef ds:uri="http://purl.org/dc/elements/1.1/"/>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Classic bold block presentation</Template>
  <TotalTime>0</TotalTime>
  <Words>763</Words>
  <Application>Microsoft Office PowerPoint</Application>
  <PresentationFormat>Widescreen</PresentationFormat>
  <Paragraphs>168</Paragraphs>
  <Slides>40</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Office Theme</vt:lpstr>
      <vt:lpstr>Faculty of Computer and Information Sciences Ain shams University </vt:lpstr>
      <vt:lpstr>Real-Estate Smart Prediction System </vt:lpstr>
      <vt:lpstr>Supervisor:</vt:lpstr>
      <vt:lpstr>TA:</vt:lpstr>
      <vt:lpstr>Team members:</vt:lpstr>
      <vt:lpstr>Agenda:</vt:lpstr>
      <vt:lpstr>Introduction:</vt:lpstr>
      <vt:lpstr>Objective:</vt:lpstr>
      <vt:lpstr>Dataset:</vt:lpstr>
      <vt:lpstr>Attributes of dataset:</vt:lpstr>
      <vt:lpstr>Project analysis slide 10</vt:lpstr>
      <vt:lpstr>                                         System Architecture  </vt:lpstr>
      <vt:lpstr>                                    Main Functionalities</vt:lpstr>
      <vt:lpstr>                          Main Functionalities (Cont.)</vt:lpstr>
      <vt:lpstr>                                  Extra Functionalities</vt:lpstr>
      <vt:lpstr>                                             Algorithms</vt:lpstr>
      <vt:lpstr>                                         XGBoost Algorithm</vt:lpstr>
      <vt:lpstr>                                         XGBoost Algorithm</vt:lpstr>
      <vt:lpstr>                                         XGBoost Algorithm</vt:lpstr>
      <vt:lpstr>                                         XGBoost Algorithm</vt:lpstr>
      <vt:lpstr>                                         XGBoost Algorithm</vt:lpstr>
      <vt:lpstr>Logistic Regression:</vt:lpstr>
      <vt:lpstr>Naive Bayes:</vt:lpstr>
      <vt:lpstr>CNN Model:</vt:lpstr>
      <vt:lpstr>Software Tools:</vt:lpstr>
      <vt:lpstr>Screenshots of the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Demo</vt:lpstr>
      <vt:lpstr>PowerPoint Presentation</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Real-Estate Smart Prediction System </dc:title>
  <dc:creator/>
  <cp:lastModifiedBy/>
  <cp:revision>2</cp:revision>
  <dcterms:created xsi:type="dcterms:W3CDTF">2022-11-23T07:21:08Z</dcterms:created>
  <dcterms:modified xsi:type="dcterms:W3CDTF">2023-03-14T21:32:48Z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